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60" r:id="rId4"/>
    <p:sldId id="330" r:id="rId5"/>
    <p:sldId id="333" r:id="rId6"/>
    <p:sldId id="267" r:id="rId7"/>
    <p:sldId id="271" r:id="rId8"/>
    <p:sldId id="266" r:id="rId9"/>
    <p:sldId id="331" r:id="rId10"/>
    <p:sldId id="334" r:id="rId11"/>
    <p:sldId id="280" r:id="rId12"/>
    <p:sldId id="282" r:id="rId13"/>
    <p:sldId id="279" r:id="rId14"/>
    <p:sldId id="284" r:id="rId15"/>
    <p:sldId id="286" r:id="rId16"/>
    <p:sldId id="287" r:id="rId17"/>
    <p:sldId id="289" r:id="rId18"/>
    <p:sldId id="291" r:id="rId19"/>
    <p:sldId id="293" r:id="rId20"/>
    <p:sldId id="295" r:id="rId21"/>
    <p:sldId id="297" r:id="rId22"/>
    <p:sldId id="299" r:id="rId23"/>
    <p:sldId id="301" r:id="rId24"/>
    <p:sldId id="303" r:id="rId25"/>
    <p:sldId id="305" r:id="rId26"/>
    <p:sldId id="307" r:id="rId27"/>
    <p:sldId id="309" r:id="rId28"/>
    <p:sldId id="311" r:id="rId29"/>
    <p:sldId id="313" r:id="rId30"/>
    <p:sldId id="315" r:id="rId31"/>
    <p:sldId id="317" r:id="rId32"/>
    <p:sldId id="319" r:id="rId33"/>
    <p:sldId id="321" r:id="rId34"/>
    <p:sldId id="323" r:id="rId35"/>
    <p:sldId id="325" r:id="rId36"/>
    <p:sldId id="327" r:id="rId37"/>
    <p:sldId id="329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23" autoAdjust="0"/>
  </p:normalViewPr>
  <p:slideViewPr>
    <p:cSldViewPr>
      <p:cViewPr varScale="1">
        <p:scale>
          <a:sx n="116" d="100"/>
          <a:sy n="116" d="100"/>
        </p:scale>
        <p:origin x="14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722FD8-486B-47CB-9348-8EB93E37A16E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F2E0384-189F-4412-8544-E4AA93F34F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uact=8&amp;ved=0ahUKEwizt-D0gIDMAhUBdR4KHVAEDMYQjRwIBw&amp;url=http://clipartbold.com/clipart-1168.html&amp;psig=AFQjCNG4I7cF4k_eqLXDDNo9k3A-TwwqJA&amp;ust=146023808576336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4900" b="1" dirty="0"/>
              <a:t>Managing Imported Fill</a:t>
            </a: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Prepared and Presented by Tom Farrell, CHMM, Chief, NJDEP- Bureau of Solid Waste Compliance and Enforcement</a:t>
            </a:r>
          </a:p>
          <a:p>
            <a:r>
              <a:rPr lang="en-US" dirty="0">
                <a:solidFill>
                  <a:srgbClr val="FFC000"/>
                </a:solidFill>
              </a:rPr>
              <a:t>October 10, 2018</a:t>
            </a:r>
          </a:p>
        </p:txBody>
      </p:sp>
    </p:spTree>
    <p:extLst>
      <p:ext uri="{BB962C8B-B14F-4D97-AF65-F5344CB8AC3E}">
        <p14:creationId xmlns:p14="http://schemas.microsoft.com/office/powerpoint/2010/main" val="403032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25945D-FFE6-454D-9E3E-09A65AF06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Developer hired consultant to fully characterize the soils from the Broker and found that over 90% of the samples failed. </a:t>
            </a:r>
          </a:p>
          <a:p>
            <a:endParaRPr lang="en-US" dirty="0"/>
          </a:p>
          <a:p>
            <a:r>
              <a:rPr lang="en-US" dirty="0"/>
              <a:t>Developer hired LSRP pursuant to the ARRCS process who proceeded to employ both engineering and institutional controls.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9E551-52AE-40C3-8875-0C4B9074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History </a:t>
            </a:r>
            <a:r>
              <a:rPr lang="en-US" sz="2800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3942801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Examples of Documenting Clean Fill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ClrTx/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Inert materials derived from a virgin quarry. </a:t>
            </a:r>
          </a:p>
          <a:p>
            <a:pPr>
              <a:buClrTx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Certificate of Authorization to Operate via a Beneficial Use Determination (BUD).</a:t>
            </a:r>
          </a:p>
          <a:p>
            <a:pPr>
              <a:buClrTx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Sampling and analysis conducted in accordance with the most recent Guidance (currently “Fill Materials Guidance for SRP Sites” of April 2015) </a:t>
            </a:r>
          </a:p>
          <a:p>
            <a:pPr>
              <a:buClrTx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13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Documenting Clean Fill (continue</a:t>
            </a:r>
            <a:r>
              <a:rPr lang="en-US" sz="4900" dirty="0">
                <a:solidFill>
                  <a:schemeClr val="accent2">
                    <a:lumMod val="75000"/>
                  </a:schemeClr>
                </a:solidFill>
              </a:rPr>
              <a:t>d)</a:t>
            </a:r>
            <a:endParaRPr lang="en-US" sz="49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lnSpc>
                <a:spcPct val="150000"/>
              </a:lnSpc>
              <a:buClrTx/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Subject to the restrictions of the ARRCS rules at N.J.A.C. 7: 26 C, authorization from the LSRP registered with the NJDEP for the site being remediated.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When is Fill Required to be Sampled to be Documented as Suitable?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Absent appropriate quality information, when being brought onto a site undergoing remediation. 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As may be specified by a local Ordinance.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As part of a Beneficial Use Determination (BUD).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Although “clean fill” may be a requirement of other Approvals or Permits, there may or may not be sampling and analysis specifications geared to determine if soil remediation standards have been met.  </a:t>
            </a:r>
          </a:p>
          <a:p>
            <a:endParaRPr lang="en-US" dirty="0"/>
          </a:p>
          <a:p>
            <a:pPr marL="13716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4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</a:rPr>
              <a:t>When is DEP Sampling Appropriate?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0060" indent="-34290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When there is probable cause that would categorize the material as likely being solid waste without any visual evidence of solid waste.   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80060" indent="-34290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When there is visual evidence of solid waste, yet the responsible party is claiming that it is being used for surcharge loading and therefore not a waste. </a:t>
            </a:r>
          </a:p>
        </p:txBody>
      </p:sp>
    </p:spTree>
    <p:extLst>
      <p:ext uri="{BB962C8B-B14F-4D97-AF65-F5344CB8AC3E}">
        <p14:creationId xmlns:p14="http://schemas.microsoft.com/office/powerpoint/2010/main" val="318245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:\enf\SWE\PROBLEM SITES from TF since 9-24-12)\Mori\Pit #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791200"/>
            <a:ext cx="24688800" cy="184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06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Laboratory Containers: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NJDEP Certified Laboratory provides custody sealed containers that utilize appropriate: </a:t>
            </a:r>
          </a:p>
          <a:p>
            <a:pPr marL="13716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Material construction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Tinting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Lid structure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Carrier solvent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Preservatives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Documenting Soil Sampling DATA For Court Testimony </a:t>
            </a:r>
          </a:p>
        </p:txBody>
      </p:sp>
    </p:spTree>
    <p:extLst>
      <p:ext uri="{BB962C8B-B14F-4D97-AF65-F5344CB8AC3E}">
        <p14:creationId xmlns:p14="http://schemas.microsoft.com/office/powerpoint/2010/main" val="297844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4900" b="1" dirty="0"/>
              <a:t>Quality Assurance/Quality Control Analyses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ClrTx/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137160" indent="0">
              <a:buClrTx/>
              <a:buNone/>
            </a:pPr>
            <a:endParaRPr lang="en-US" b="1" i="1" dirty="0">
              <a:solidFill>
                <a:schemeClr val="bg1"/>
              </a:solidFill>
            </a:endParaRPr>
          </a:p>
          <a:p>
            <a:pPr marL="137160" indent="0">
              <a:buClrTx/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137160" indent="0">
              <a:buClrTx/>
              <a:buNone/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413338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lvl="4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Field Blanks</a:t>
            </a:r>
          </a:p>
          <a:p>
            <a:pPr marL="2400300" lvl="4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Trip Blanks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 Method Blanks</a:t>
            </a:r>
          </a:p>
          <a:p>
            <a:pPr marL="2400300" lvl="4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Matrix Spikes</a:t>
            </a:r>
          </a:p>
          <a:p>
            <a:pPr marL="2286000" lvl="4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Matrix Spike Duplicates</a:t>
            </a:r>
          </a:p>
        </p:txBody>
      </p:sp>
    </p:spTree>
    <p:extLst>
      <p:ext uri="{BB962C8B-B14F-4D97-AF65-F5344CB8AC3E}">
        <p14:creationId xmlns:p14="http://schemas.microsoft.com/office/powerpoint/2010/main" val="77588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Protective gear should include disposable gloves per each sample location.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Retrieving Sample from Auger head, scoop/spatula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VOC Sampling – Encores or Methanol Extraction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Non-VOC Homogenization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6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farrell\AppData\Local\Microsoft\Windows\Temporary Internet Files\Content.Outlook\LVPJLROI\IMG_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5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endParaRPr lang="en-US" b="1" i="1" dirty="0"/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Information presented in this presentation 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contains a mixture of excerpts from current 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regulations, policies and opinions.  Any 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opinions expressed herein are not the official 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position of the  New Jersey Department of Environmental Protection.  Any data researched and 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presented has not been vetted and should not be</a:t>
            </a:r>
          </a:p>
          <a:p>
            <a:pPr marL="137160" indent="0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 considered NJDEP’s position on any matters.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974499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/>
              </a:rPr>
              <a:t>Sampling Procedures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Dedicated plastic sheeting per sample location.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Documented time of sampling should match in the field notes, laboratory containers and Chain of Custody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Actual person(s) collecting the samples and their actual roles should be defined in the field notes. </a:t>
            </a:r>
          </a:p>
          <a:p>
            <a:pPr>
              <a:buClrTx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9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</a:rPr>
              <a:t>Sample Care and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Seal lab containers in Nalgene Bags to protect the labels from melting ice. 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Wrap each suite of sample containers in tightly packed bubble wrap.</a:t>
            </a:r>
          </a:p>
          <a:p>
            <a:pPr>
              <a:buClrTx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Add the Chain of Custody to the cooler within a sealed bag to ensure ink does not run. 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Add copious amounts of ice.</a:t>
            </a:r>
          </a:p>
          <a:p>
            <a:pPr marL="13716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Apply and record cooler Custody Seal # &amp; shipping paper work ID in field notes, secure  cooler with tape.</a:t>
            </a:r>
          </a:p>
          <a:p>
            <a:pPr>
              <a:buClrTx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endParaRPr lang="en-US" dirty="0">
              <a:solidFill>
                <a:schemeClr val="bg1"/>
              </a:solidFill>
            </a:endParaRPr>
          </a:p>
          <a:p>
            <a:pPr>
              <a:buClrTx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95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167"/>
            <a:ext cx="8382000" cy="6259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277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  <a:effectLst/>
              </a:rPr>
              <a:t>WE DID OUR JOB WELL !!!</a:t>
            </a:r>
          </a:p>
        </p:txBody>
      </p:sp>
      <p:pic>
        <p:nvPicPr>
          <p:cNvPr id="5" name="irc_mi" descr="http://clipartbold.com/wp-content/uploads/2016/02/Smiley-face-clip-art-dr-odd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1"/>
            <a:ext cx="4708525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995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Photographic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Start with a Distance Shot for Sample Location Perspective</a:t>
            </a:r>
          </a:p>
          <a:p>
            <a:pPr marL="137160" indent="0">
              <a:buClrTx/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Try not to include any information that can be scrutinized</a:t>
            </a:r>
          </a:p>
          <a:p>
            <a:pPr marL="0" indent="0">
              <a:buClrTx/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End with a close up shot</a:t>
            </a:r>
          </a:p>
          <a:p>
            <a:pPr>
              <a:buClrTx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7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V:\enf\SWE\PROBLEM SITES from TF since 9-24-12)\Mori\5600-5800 Westside Ave Site Sampling\SAMPLING\U1790 sampling photos 11.12.14\DSC00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255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4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381000"/>
            <a:ext cx="6858000" cy="6019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enf\SWE\PROBLEM SITES from TF since 9-24-12)\Mori\5600-5800 Westside Ave Site Sampling\SAMPLING\U1790 sampling photos 11.12.14\DSC00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4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673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534400" cy="647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75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b="1" dirty="0"/>
              <a:t>September 2017 Updates to Definitions in N.J.A.C. 7:26- 1.4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b="1" dirty="0"/>
          </a:p>
          <a:p>
            <a:pPr marL="48006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Definition of clean fill is removed. No longer is product from a Class B Recycling facility automatically considered as clean fill.</a:t>
            </a:r>
          </a:p>
          <a:p>
            <a:pPr marL="13716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8006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“Contaminated soil” is now defined and tied to the Direct Contact Soil Remediation Standards at N.J.A.C.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7:26D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13716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4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tfarrell\AppData\Local\Microsoft\Windows\Temporary Internet Files\Content.Outlook\7AHFOR66\IMG_1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91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tfarrell\AppData\Local\Microsoft\Windows\Temporary Internet Files\Content.Outlook\LVPJLROI\IMG_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99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farrell\AppData\Local\Microsoft\Windows\Temporary Internet Files\Content.Outlook\LVPJLROI\IMG_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57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066800"/>
          </a:xfrm>
        </p:spPr>
        <p:txBody>
          <a:bodyPr/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</a:rPr>
              <a:t>Condensing Significant Data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39200" cy="5228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414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838200"/>
          </a:xfrm>
        </p:spPr>
        <p:txBody>
          <a:bodyPr/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Sample Location Map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3057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240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</a:rPr>
              <a:t>Evaluation and Reporting Lab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Analytical data package Non-Compliance Summary example statement:</a:t>
            </a:r>
          </a:p>
          <a:p>
            <a:pPr marL="137160" indent="0">
              <a:buClrTx/>
              <a:buNone/>
            </a:pP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37160" indent="0">
              <a:buClrTx/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“The responses for each target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analyte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met the relative standard deviation criterion in the initial calibration with the exception of pyrene”. </a:t>
            </a:r>
          </a:p>
        </p:txBody>
      </p:sp>
    </p:spTree>
    <p:extLst>
      <p:ext uri="{BB962C8B-B14F-4D97-AF65-F5344CB8AC3E}">
        <p14:creationId xmlns:p14="http://schemas.microsoft.com/office/powerpoint/2010/main" val="4109652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Example of NJDEP’s Sampling Report Contents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 lvl="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Regulatory Background</a:t>
            </a:r>
          </a:p>
          <a:p>
            <a:pPr marL="137160" indent="0">
              <a:buClrTx/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lvl="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Sampling/Analytical Approach, Quality Assurance Plan &amp; Implementation</a:t>
            </a:r>
          </a:p>
          <a:p>
            <a:pPr marL="137160" lvl="0" indent="0">
              <a:buClrTx/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Sample and Data Quality Assurance Performance</a:t>
            </a:r>
          </a:p>
          <a:p>
            <a:pPr marL="137160" indent="0">
              <a:buClrTx/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lvl="0">
              <a:buClrTx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Data Results and Evaluation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3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Presenter’s Opinion: Possible Paths to Better Manage Fill?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State-wide Soil Importation Ordinance Template.</a:t>
            </a: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Increased flexibility to manage fill with minimal documentation when the use of the fill at its removal point is consistent with the end use of this material provided BMPs employed.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Public education as well as engagement with other government agencies addressing management of daily exposures to contamination from a multitude of potential sources.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Additional Guidance for sites not undergoing remediation.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Special licensing for transporters of recyclable soils. </a:t>
            </a:r>
          </a:p>
          <a:p>
            <a:pPr marL="13716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8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A525F-23F6-4C32-933E-78E6ACA3A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8006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Amended the definition of solid waste to include: “…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processed or unprocessed mixed construction and demolition debris..”</a:t>
            </a:r>
          </a:p>
          <a:p>
            <a:pPr marL="48006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Amended the description of materials excluded from the definition of solid waste as being compliant with the Direct Contact Soil Remediation Standards at N.J.A.C.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7:26D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48006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4E6D21-1A94-425A-978C-97B750BF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September 2017 Updates to Definitions in N.J.A.C. 7:26- 1.6</a:t>
            </a:r>
          </a:p>
        </p:txBody>
      </p:sp>
    </p:spTree>
    <p:extLst>
      <p:ext uri="{BB962C8B-B14F-4D97-AF65-F5344CB8AC3E}">
        <p14:creationId xmlns:p14="http://schemas.microsoft.com/office/powerpoint/2010/main" val="145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D36DC-D3DA-432C-8A04-A08367632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Concentrations of Benzo(a)Pyrene in Common Foods: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Source Food</a:t>
            </a:r>
            <a:r>
              <a:rPr lang="en-US" b="1" dirty="0"/>
              <a:t>			</a:t>
            </a:r>
            <a:r>
              <a:rPr lang="en-US" b="1" u="sng" dirty="0"/>
              <a:t>Mg of B(a)P Per Serving</a:t>
            </a:r>
            <a:endParaRPr lang="en-US" dirty="0"/>
          </a:p>
          <a:p>
            <a:pPr marL="0" indent="0">
              <a:buNone/>
            </a:pPr>
            <a:r>
              <a:rPr lang="en-US" b="1" i="1" dirty="0"/>
              <a:t>Charcoal Broiled Meats			0.0020</a:t>
            </a:r>
            <a:endParaRPr lang="en-US" dirty="0"/>
          </a:p>
          <a:p>
            <a:pPr marL="0" indent="0">
              <a:buNone/>
            </a:pPr>
            <a:r>
              <a:rPr lang="en-US" b="1" i="1" u="sng" dirty="0"/>
              <a:t>Kale or Spinach				0.0003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Total Daily Intake B(a)P			0.0023 Mg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B(a)P Direct Contact Non-Residential Soil Remediation Standard of 2.0 mg/Kg is based on an ingestion rate of 100 mg/day (dust inhalation, dermal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contact, incidental ingestion) which results in an adult ingesting about 87 times more B(a)P than is their diet.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740DA0-707F-46F4-9223-A7DCDC5E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Perspective</a:t>
            </a:r>
          </a:p>
        </p:txBody>
      </p:sp>
    </p:spTree>
    <p:extLst>
      <p:ext uri="{BB962C8B-B14F-4D97-AF65-F5344CB8AC3E}">
        <p14:creationId xmlns:p14="http://schemas.microsoft.com/office/powerpoint/2010/main" val="214916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81000"/>
            <a:ext cx="7848600" cy="558355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041019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V:\enf\SWE\PROBLEM SITES from TF since 9-24-12)\Pabst Site - Newark\Pictures\#1Pabst4-24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3700"/>
            <a:ext cx="81280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2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of Illegal Fill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tfarrell\Desktop\illegal fill raritan ba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8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5215B2-DD55-4905-8A97-324EDD8C2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Soil Broker had written contract with developer of a combined residential/commercial use property to provide 20,000 cubic yards of “clean fill that met all NJ standards” and delivered same to construction site.</a:t>
            </a:r>
          </a:p>
          <a:p>
            <a:endParaRPr lang="en-US" dirty="0"/>
          </a:p>
          <a:p>
            <a:r>
              <a:rPr lang="en-US" dirty="0"/>
              <a:t>Construction nearly completed when NJDEP discovered that Broker’s documentation of soil quality included only 1 sample and it exceeded the RDCSRS by 0.05 ppm for B(a)P prompting Order.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8969E8-EE83-40E5-A9CC-21CDA8D7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History</a:t>
            </a:r>
          </a:p>
        </p:txBody>
      </p:sp>
    </p:spTree>
    <p:extLst>
      <p:ext uri="{BB962C8B-B14F-4D97-AF65-F5344CB8AC3E}">
        <p14:creationId xmlns:p14="http://schemas.microsoft.com/office/powerpoint/2010/main" val="2281204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521</TotalTime>
  <Words>938</Words>
  <Application>Microsoft Office PowerPoint</Application>
  <PresentationFormat>On-screen Show (4:3)</PresentationFormat>
  <Paragraphs>143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Book Antiqua</vt:lpstr>
      <vt:lpstr>Wingdings</vt:lpstr>
      <vt:lpstr>Hardcover</vt:lpstr>
      <vt:lpstr>       Managing Imported Fill</vt:lpstr>
      <vt:lpstr>DISCLAIMER</vt:lpstr>
      <vt:lpstr> September 2017 Updates to Definitions in N.J.A.C. 7:26- 1.4 </vt:lpstr>
      <vt:lpstr>September 2017 Updates to Definitions in N.J.A.C. 7:26- 1.6</vt:lpstr>
      <vt:lpstr>Some Perspective</vt:lpstr>
      <vt:lpstr>PowerPoint Presentation</vt:lpstr>
      <vt:lpstr>PowerPoint Presentation</vt:lpstr>
      <vt:lpstr>Example 1 of Illegal Fill</vt:lpstr>
      <vt:lpstr>Case History</vt:lpstr>
      <vt:lpstr>Case History (continued)</vt:lpstr>
      <vt:lpstr>Examples of Documenting Clean Fill</vt:lpstr>
      <vt:lpstr>Documenting Clean Fill (continued)</vt:lpstr>
      <vt:lpstr>When is Fill Required to be Sampled to be Documented as Suitable?</vt:lpstr>
      <vt:lpstr>When is DEP Sampling Appropriate?</vt:lpstr>
      <vt:lpstr>PowerPoint Presentation</vt:lpstr>
      <vt:lpstr>Documenting Soil Sampling DATA For Court Testimony </vt:lpstr>
      <vt:lpstr>Quality Assurance/Quality Control Analyses </vt:lpstr>
      <vt:lpstr>Sampling Procedures</vt:lpstr>
      <vt:lpstr>PowerPoint Presentation</vt:lpstr>
      <vt:lpstr>Sampling Procedures (continued)</vt:lpstr>
      <vt:lpstr>Sample Care and Management</vt:lpstr>
      <vt:lpstr>PowerPoint Presentation</vt:lpstr>
      <vt:lpstr>WE DID OUR JOB WELL !!!</vt:lpstr>
      <vt:lpstr>Photographic Documentation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Condensing Significant Data</vt:lpstr>
      <vt:lpstr>Sample Location Map</vt:lpstr>
      <vt:lpstr>Evaluation and Reporting Lab Results</vt:lpstr>
      <vt:lpstr> Example of NJDEP’s Sampling Report Contents </vt:lpstr>
      <vt:lpstr>Presenter’s Opinion: Possible Paths to Better Manage Fill?</vt:lpstr>
    </vt:vector>
  </TitlesOfParts>
  <Company>NJDEP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Imported Fill, An Update On Current Recommendations</dc:title>
  <dc:creator>Farrell, Thomas</dc:creator>
  <cp:lastModifiedBy>Farrell, Thomas</cp:lastModifiedBy>
  <cp:revision>32</cp:revision>
  <cp:lastPrinted>2016-05-18T21:09:26Z</cp:lastPrinted>
  <dcterms:created xsi:type="dcterms:W3CDTF">2016-05-17T20:58:10Z</dcterms:created>
  <dcterms:modified xsi:type="dcterms:W3CDTF">2018-10-03T22:17:40Z</dcterms:modified>
</cp:coreProperties>
</file>